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9" r:id="rId2"/>
    <p:sldId id="258" r:id="rId3"/>
    <p:sldId id="257" r:id="rId4"/>
    <p:sldId id="256" r:id="rId5"/>
    <p:sldId id="262" r:id="rId6"/>
    <p:sldId id="260" r:id="rId7"/>
    <p:sldId id="263" r:id="rId8"/>
    <p:sldId id="264" r:id="rId9"/>
    <p:sldId id="261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  <a:srgbClr val="66CCFF"/>
    <a:srgbClr val="F6B319"/>
    <a:srgbClr val="F3E2D3"/>
    <a:srgbClr val="FFFFFF"/>
    <a:srgbClr val="FFBE1F"/>
    <a:srgbClr val="EC9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1513D0-5396-47A3-96E9-38D7E13FE00D}" type="datetimeFigureOut">
              <a:rPr lang="en-ZA" smtClean="0"/>
              <a:t>2020/07/27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C01F75-045D-431B-9FF3-73EA3ADD30C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93648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7A798-A1C5-483D-90EF-1D9F23C045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8DA2DC-2BED-4EF0-91B8-1AB5AE3E7C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73C2D-0EB6-4B7C-A47A-C391E3896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DDA08-A03D-4016-8FAC-664437B42329}" type="datetime1">
              <a:rPr lang="en-ZA" smtClean="0"/>
              <a:t>2020/07/27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88ADED-096A-4057-9C03-83E681650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www.madrasahteacher.wordpress.com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BA4E8-A7B9-45A5-B764-ED73074B4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E233-5BB7-4A59-BCB3-695CF38774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80108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847C3-3A22-437A-A72B-259118190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FA2B4-C0BD-4ED7-A1C7-8496C792D1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59334-991A-4E6C-8EFD-C0FC3ECBD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0ED82-A37D-4897-8E2A-43E2A720427F}" type="datetime1">
              <a:rPr lang="en-ZA" smtClean="0"/>
              <a:t>2020/07/27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CAF3DF-E43F-4E67-84CE-584D5B568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www.madrasahteacher.wordpress.com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BCC62-2A21-47D0-87B5-C91BA41A2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E233-5BB7-4A59-BCB3-695CF38774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31761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E74AB-E9B5-4CA0-9CD4-15907F2CB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7A3A2A-BAAB-49DC-80B0-612755227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087A9-118A-40E8-8E6E-15BE146D2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BBEA3-50AE-4323-B15B-220678AA2B54}" type="datetime1">
              <a:rPr lang="en-ZA" smtClean="0"/>
              <a:t>2020/07/27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CA173-AFF6-44D9-AE26-83018518B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www.madrasahteacher.wordpress.com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2D5959-A056-439B-9692-6E2620566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E233-5BB7-4A59-BCB3-695CF38774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92711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09DB4-9A37-4DAE-B13D-0F0A0829B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42EE0-A4C8-46C4-BC6A-F297D52C7E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520E9C-7DDA-4A8A-95CF-26E546E741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D3D244-844B-4256-80F5-A22058746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FC8F7-F702-47CF-9948-1AF42BCA8766}" type="datetime1">
              <a:rPr lang="en-ZA" smtClean="0"/>
              <a:t>2020/07/27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B7680A-7C4D-4BDE-BFF8-A6A3FED55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www.madrasahteacher.wordpress.com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921B2D-374F-4E6A-B15C-D42A462DB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E233-5BB7-4A59-BCB3-695CF38774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48723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5E297-0F9A-4F76-978A-A60BDC94D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465F67-7D6C-45F4-AAA0-C1BA8F7435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393ED8-D06F-4F60-87F2-00AF5DC1C7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53E1A2-DB7A-4C56-A9BE-2E6B30C934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500D4-F4E2-4D12-85CE-EB285AA958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EA41A4-A540-4387-A99A-7BA937A5E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A3C6D-9621-4059-AD34-875652888EBE}" type="datetime1">
              <a:rPr lang="en-ZA" smtClean="0"/>
              <a:t>2020/07/27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E9D7EE-AF6A-4C8A-9030-5173F96C4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www.madrasahteacher.wordpress.com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8ABC56-0955-4F6C-A0BF-7BA9A3E8A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E233-5BB7-4A59-BCB3-695CF38774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33200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A2393-EEF5-4CE8-A07A-7AD076EE4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C96BAA-3BCD-48F7-BBA9-E1FBB4FA9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3C961-B5BE-4EBD-930A-86AAE6EFB6F2}" type="datetime1">
              <a:rPr lang="en-ZA" smtClean="0"/>
              <a:t>2020/07/27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4B2B28-039D-4A59-9724-B88E78A9B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www.madrasahteacher.wordpress.com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D31CFD-3FD9-4556-A044-B45D231A6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E233-5BB7-4A59-BCB3-695CF38774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80936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9A3FA1-44D3-4548-99EC-FB79022EB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E07A6-C82B-485E-B7D2-E5A8C1E84624}" type="datetime1">
              <a:rPr lang="en-ZA" smtClean="0"/>
              <a:t>2020/07/27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930058-54D8-4272-B42D-C0AC060E2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www.madrasahteacher.wordpress.com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9D1B62-A949-4AA6-83F2-31BE6D812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E233-5BB7-4A59-BCB3-695CF38774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86189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91A88-C1FE-4D56-B954-5CC122721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6A6E5-7283-46B4-BC95-C1734751D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402DC8-D01A-43E5-B678-6144AC81CF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247FD5-9BF5-4B10-9954-079B0A686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1880D-EC39-448D-9FE5-DC1A462E2D0E}" type="datetime1">
              <a:rPr lang="en-ZA" smtClean="0"/>
              <a:t>2020/07/27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5397BF-3D30-4AA7-A3B9-69B0D5222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www.madrasahteacher.wordpress.com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4CF1B3-2D95-436E-868D-20E727464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E233-5BB7-4A59-BCB3-695CF38774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29878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877A8-5F35-4E51-B8A3-B3496F807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724CC3-9297-4023-8714-447A27BD01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F2E95E-050B-4A65-B177-6ED060D818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CEB86-24BB-473A-B49D-61B068083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8C70-CFC2-4A36-83A0-C59A5A414B99}" type="datetime1">
              <a:rPr lang="en-ZA" smtClean="0"/>
              <a:t>2020/07/27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C14E0-6090-4302-8F46-BD51C346D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www.madrasahteacher.wordpress.com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1F441F-3E01-4ED4-AA59-0FF37E597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E233-5BB7-4A59-BCB3-695CF38774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27537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63D79-AA2E-4BBB-B8A8-C93FB0E83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6B6299-E55D-4029-B2C2-A060398173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11055-DD38-4196-BE41-D60636AF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EA15A-420B-4493-AEBD-211783E5CC77}" type="datetime1">
              <a:rPr lang="en-ZA" smtClean="0"/>
              <a:t>2020/07/27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92EE8-7C38-489C-8F6F-52CB2B972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www.madrasahteacher.wordpress.com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E5F83A-D2E1-4CA4-889B-C3E29B188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E233-5BB7-4A59-BCB3-695CF38774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85329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CAA7E4-D1E6-4C64-BDE7-06AAEC6492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C15A51-FF2A-4D2D-BED4-F34871BF72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957708-98E3-4EB2-9CE3-7A7C95980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B8817-9C7B-434E-AA60-40F9E3B2B794}" type="datetime1">
              <a:rPr lang="en-ZA" smtClean="0"/>
              <a:t>2020/07/27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01E47B-9893-48E4-BD28-CA85BD0CF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www.madrasahteacher.wordpress.com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BA96B6-DF4D-456A-868D-DFACA7B83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E233-5BB7-4A59-BCB3-695CF38774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40291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046585-A40F-4B65-8678-6B9EF74C1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971772-CB68-4DEE-96B8-167BE0BADE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5B9E52-817F-4011-9188-004D1132D1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5F5664-F641-49C4-B048-A62EB2CFD3C2}" type="datetime1">
              <a:rPr lang="en-ZA" smtClean="0"/>
              <a:t>2020/07/27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14D16F-7486-41F6-99D6-515E5278E2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ZA"/>
              <a:t>www.madrasahteacher.wordpress.com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0F679-B26A-41A8-832B-3A18861C48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4E233-5BB7-4A59-BCB3-695CF38774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16483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JP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2692C25-9AB0-4F64-AD86-6E9C285AFF2C}"/>
              </a:ext>
            </a:extLst>
          </p:cNvPr>
          <p:cNvSpPr/>
          <p:nvPr/>
        </p:nvSpPr>
        <p:spPr>
          <a:xfrm>
            <a:off x="161925" y="252412"/>
            <a:ext cx="11563350" cy="635317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9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Georgia" panose="02040502050405020303" pitchFamily="18" charset="0"/>
              </a:rPr>
              <a:t>HAJJ TERMINLOGY SUMMARY</a:t>
            </a:r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4819A686-4034-4174-B4EB-B2FF3484C6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4" y="-283067"/>
            <a:ext cx="2347126" cy="2347126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9CA57A-BE66-47B0-8534-D78A048F8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www.madrasahteacher.wordpress.com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CE138C-E122-4640-9D60-2DF335A8B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E233-5BB7-4A59-BCB3-695CF3877488}" type="slidenum">
              <a:rPr lang="en-ZA" smtClean="0"/>
              <a:t>1</a:t>
            </a:fld>
            <a:endParaRPr lang="en-Z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C0C50C-D6CA-4195-BF29-CCF5E1A5E1C3}"/>
              </a:ext>
            </a:extLst>
          </p:cNvPr>
          <p:cNvSpPr txBox="1"/>
          <p:nvPr/>
        </p:nvSpPr>
        <p:spPr>
          <a:xfrm>
            <a:off x="4927108" y="-582819"/>
            <a:ext cx="285861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600" dirty="0">
                <a:latin typeface="AGA Arabesque" panose="05000000000000000000" pitchFamily="2" charset="2"/>
                <a:sym typeface="AGA Arabesque" panose="05000000000000000000" pitchFamily="2" charset="2"/>
              </a:rPr>
              <a:t></a:t>
            </a:r>
            <a:endParaRPr lang="en-ZA" sz="16600" dirty="0">
              <a:latin typeface="AGA Arabesque" panose="05000000000000000000" pitchFamily="2" charset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757D9B-9BDE-43A2-9C6D-D9E0F191A671}"/>
              </a:ext>
            </a:extLst>
          </p:cNvPr>
          <p:cNvSpPr txBox="1"/>
          <p:nvPr/>
        </p:nvSpPr>
        <p:spPr>
          <a:xfrm>
            <a:off x="366204" y="5405258"/>
            <a:ext cx="62720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7200" dirty="0">
                <a:latin typeface="AGA Arabesque" panose="05000000000000000000" pitchFamily="2" charset="2"/>
                <a:sym typeface="AGA Arabesque" panose="05000000000000000000" pitchFamily="2" charset="2"/>
              </a:rPr>
              <a:t></a:t>
            </a:r>
            <a:endParaRPr lang="en-ZA" sz="7200" dirty="0"/>
          </a:p>
        </p:txBody>
      </p:sp>
    </p:spTree>
    <p:extLst>
      <p:ext uri="{BB962C8B-B14F-4D97-AF65-F5344CB8AC3E}">
        <p14:creationId xmlns:p14="http://schemas.microsoft.com/office/powerpoint/2010/main" val="2998253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AD7D63E-8969-43D1-81E4-1439101E6472}"/>
              </a:ext>
            </a:extLst>
          </p:cNvPr>
          <p:cNvSpPr txBox="1"/>
          <p:nvPr/>
        </p:nvSpPr>
        <p:spPr>
          <a:xfrm>
            <a:off x="4235346" y="306815"/>
            <a:ext cx="3399317" cy="970359"/>
          </a:xfrm>
          <a:prstGeom prst="hexagon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>
            <a:softEdge rad="31750"/>
          </a:effectLst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ZA" sz="4400" dirty="0">
                <a:ln w="0"/>
                <a:solidFill>
                  <a:srgbClr val="F3E2D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HAJJ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9E09C4F-3146-4BD4-9812-96AC42C2700B}"/>
              </a:ext>
            </a:extLst>
          </p:cNvPr>
          <p:cNvCxnSpPr/>
          <p:nvPr/>
        </p:nvCxnSpPr>
        <p:spPr>
          <a:xfrm>
            <a:off x="6020730" y="1277174"/>
            <a:ext cx="0" cy="914281"/>
          </a:xfrm>
          <a:prstGeom prst="straightConnector1">
            <a:avLst/>
          </a:prstGeom>
          <a:ln w="762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F55CB00-2006-44FE-A94A-205C6997AFAD}"/>
              </a:ext>
            </a:extLst>
          </p:cNvPr>
          <p:cNvSpPr/>
          <p:nvPr/>
        </p:nvSpPr>
        <p:spPr>
          <a:xfrm>
            <a:off x="1655757" y="2247533"/>
            <a:ext cx="8880486" cy="379030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3">
                <a:satMod val="175000"/>
                <a:alpha val="40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A pillar of Islam that has to be carried out by people who have enough money to do so. Hajj is a journey during </a:t>
            </a:r>
            <a:r>
              <a:rPr lang="en-ZA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Zul</a:t>
            </a:r>
            <a:r>
              <a:rPr lang="en-ZA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 </a:t>
            </a:r>
            <a:r>
              <a:rPr lang="en-ZA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Hijjah</a:t>
            </a:r>
            <a:r>
              <a:rPr lang="en-ZA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 to Makkah and surroundings to perform certain actions of worship to Allah following the example of Ibrahim </a:t>
            </a:r>
            <a:r>
              <a:rPr lang="en-ZA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Alayhis</a:t>
            </a:r>
            <a:r>
              <a:rPr lang="en-ZA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 </a:t>
            </a:r>
            <a:r>
              <a:rPr lang="en-ZA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salam</a:t>
            </a:r>
            <a:r>
              <a:rPr lang="en-ZA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.</a:t>
            </a:r>
            <a:endParaRPr lang="en-ZA" sz="3200" dirty="0">
              <a:latin typeface="Abadi" panose="020B0604020104020204" pitchFamily="34" charset="0"/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2D6C4789-7AF6-4208-A8EC-1D5E3F9B0B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732" y="-238678"/>
            <a:ext cx="2347126" cy="2347126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9B8D14A-6BA2-4AF3-89AE-6DA882B3D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www.madrasahteacher.wordpress.com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266DFA-7323-426B-B2AD-0AD654485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E233-5BB7-4A59-BCB3-695CF3877488}" type="slidenum">
              <a:rPr lang="en-ZA" smtClean="0"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84667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123D96-750A-43E2-9CD9-C9015FBDF5DF}"/>
              </a:ext>
            </a:extLst>
          </p:cNvPr>
          <p:cNvSpPr txBox="1"/>
          <p:nvPr/>
        </p:nvSpPr>
        <p:spPr>
          <a:xfrm>
            <a:off x="7748677" y="582981"/>
            <a:ext cx="3399317" cy="970359"/>
          </a:xfrm>
          <a:prstGeom prst="hexagon">
            <a:avLst/>
          </a:prstGeom>
          <a:solidFill>
            <a:srgbClr val="F6B319"/>
          </a:solidFill>
          <a:ln>
            <a:noFill/>
          </a:ln>
          <a:effectLst>
            <a:softEdge rad="31750"/>
          </a:effectLst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ZA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TAWAAF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3F256DC-E5F9-474C-A200-A2900C40AD4E}"/>
              </a:ext>
            </a:extLst>
          </p:cNvPr>
          <p:cNvSpPr/>
          <p:nvPr/>
        </p:nvSpPr>
        <p:spPr>
          <a:xfrm>
            <a:off x="7044383" y="2467621"/>
            <a:ext cx="5014260" cy="2418704"/>
          </a:xfrm>
          <a:prstGeom prst="roundRect">
            <a:avLst/>
          </a:prstGeom>
          <a:solidFill>
            <a:srgbClr val="EC904D"/>
          </a:solidFill>
          <a:effectLst>
            <a:glow rad="63500">
              <a:schemeClr val="accent2">
                <a:satMod val="175000"/>
                <a:alpha val="40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Circling around the </a:t>
            </a:r>
            <a:r>
              <a:rPr lang="en-ZA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Ka’bah</a:t>
            </a:r>
            <a:r>
              <a:rPr lang="en-ZA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 7 times.</a:t>
            </a:r>
            <a:endParaRPr lang="en-ZA" sz="5400" dirty="0">
              <a:latin typeface="Abadi" panose="020B060402010402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1CED8C4-54B0-4442-AA9B-F2A5C4949230}"/>
              </a:ext>
            </a:extLst>
          </p:cNvPr>
          <p:cNvCxnSpPr/>
          <p:nvPr/>
        </p:nvCxnSpPr>
        <p:spPr>
          <a:xfrm>
            <a:off x="9658350" y="1553340"/>
            <a:ext cx="0" cy="914281"/>
          </a:xfrm>
          <a:prstGeom prst="straightConnector1">
            <a:avLst/>
          </a:prstGeom>
          <a:ln w="762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AD7D63E-8969-43D1-81E4-1439101E6472}"/>
              </a:ext>
            </a:extLst>
          </p:cNvPr>
          <p:cNvSpPr txBox="1"/>
          <p:nvPr/>
        </p:nvSpPr>
        <p:spPr>
          <a:xfrm>
            <a:off x="1044006" y="582981"/>
            <a:ext cx="3399317" cy="970359"/>
          </a:xfrm>
          <a:prstGeom prst="hexagon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>
            <a:softEdge rad="31750"/>
          </a:effectLst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ZA" sz="4400" dirty="0">
                <a:ln w="0"/>
                <a:solidFill>
                  <a:srgbClr val="F3E2D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KA’BAH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9E09C4F-3146-4BD4-9812-96AC42C2700B}"/>
              </a:ext>
            </a:extLst>
          </p:cNvPr>
          <p:cNvCxnSpPr/>
          <p:nvPr/>
        </p:nvCxnSpPr>
        <p:spPr>
          <a:xfrm>
            <a:off x="2819398" y="1553340"/>
            <a:ext cx="0" cy="914281"/>
          </a:xfrm>
          <a:prstGeom prst="straightConnector1">
            <a:avLst/>
          </a:prstGeom>
          <a:ln w="762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F55CB00-2006-44FE-A94A-205C6997AFAD}"/>
              </a:ext>
            </a:extLst>
          </p:cNvPr>
          <p:cNvSpPr/>
          <p:nvPr/>
        </p:nvSpPr>
        <p:spPr>
          <a:xfrm>
            <a:off x="130161" y="2514600"/>
            <a:ext cx="5756282" cy="4105276"/>
          </a:xfrm>
          <a:prstGeom prst="roundRect">
            <a:avLst/>
          </a:prstGeom>
          <a:solidFill>
            <a:srgbClr val="FFBE1F"/>
          </a:solidFill>
          <a:effectLst>
            <a:glow rad="63500">
              <a:schemeClr val="accent2">
                <a:satMod val="175000"/>
                <a:alpha val="40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The House of Allah – situated in Makkah. It is a square building covered with a black sheet.</a:t>
            </a:r>
            <a:endParaRPr lang="en-ZA" sz="4400" dirty="0">
              <a:latin typeface="Abadi" panose="020B0604020104020204" pitchFamily="34" charset="0"/>
            </a:endParaRPr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C10C6972-1A92-4284-A7FD-59946364D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6065" y="4785063"/>
            <a:ext cx="2223857" cy="2223857"/>
          </a:xfrm>
          <a:prstGeom prst="rect">
            <a:avLst/>
          </a:prstGeom>
        </p:spPr>
      </p:pic>
      <p:pic>
        <p:nvPicPr>
          <p:cNvPr id="3" name="Picture 2" descr="A picture containing building&#10;&#10;Description automatically generated">
            <a:extLst>
              <a:ext uri="{FF2B5EF4-FFF2-40B4-BE49-F238E27FC236}">
                <a16:creationId xmlns:a16="http://schemas.microsoft.com/office/drawing/2014/main" id="{ED0823B4-F9CC-4D4A-8B98-CD398883BF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981" y="-214375"/>
            <a:ext cx="1332856" cy="1332856"/>
          </a:xfrm>
          <a:prstGeom prst="rect">
            <a:avLst/>
          </a:prstGeom>
        </p:spPr>
      </p:pic>
      <p:pic>
        <p:nvPicPr>
          <p:cNvPr id="7" name="Picture 6" descr="A picture containing outdoor, building, sitting, bridge&#10;&#10;Description automatically generated">
            <a:extLst>
              <a:ext uri="{FF2B5EF4-FFF2-40B4-BE49-F238E27FC236}">
                <a16:creationId xmlns:a16="http://schemas.microsoft.com/office/drawing/2014/main" id="{08D6FC6A-84CB-4071-9A40-B214F6B2C70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45" t="31551" r="27114" b="25161"/>
          <a:stretch/>
        </p:blipFill>
        <p:spPr>
          <a:xfrm>
            <a:off x="4931622" y="452053"/>
            <a:ext cx="2654824" cy="18554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505E25E0-B1C2-4E88-A4CC-5DA5342CF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www.madrasahteacher.wordpress.com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3D8054D-F4BB-4934-A914-2BC38C008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E233-5BB7-4A59-BCB3-695CF3877488}" type="slidenum">
              <a:rPr lang="en-ZA" smtClean="0"/>
              <a:t>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95359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AD7D63E-8969-43D1-81E4-1439101E6472}"/>
              </a:ext>
            </a:extLst>
          </p:cNvPr>
          <p:cNvSpPr txBox="1"/>
          <p:nvPr/>
        </p:nvSpPr>
        <p:spPr>
          <a:xfrm>
            <a:off x="1345846" y="80584"/>
            <a:ext cx="3399317" cy="970359"/>
          </a:xfrm>
          <a:prstGeom prst="hexagon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softEdge rad="31750"/>
          </a:effectLst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ZA" sz="4400" dirty="0">
                <a:ln w="0"/>
                <a:solidFill>
                  <a:srgbClr val="F3E2D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SA’EE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9E09C4F-3146-4BD4-9812-96AC42C2700B}"/>
              </a:ext>
            </a:extLst>
          </p:cNvPr>
          <p:cNvCxnSpPr/>
          <p:nvPr/>
        </p:nvCxnSpPr>
        <p:spPr>
          <a:xfrm>
            <a:off x="3125404" y="1124238"/>
            <a:ext cx="0" cy="914281"/>
          </a:xfrm>
          <a:prstGeom prst="straightConnector1">
            <a:avLst/>
          </a:prstGeom>
          <a:ln w="762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F55CB00-2006-44FE-A94A-205C6997AFAD}"/>
              </a:ext>
            </a:extLst>
          </p:cNvPr>
          <p:cNvSpPr/>
          <p:nvPr/>
        </p:nvSpPr>
        <p:spPr>
          <a:xfrm>
            <a:off x="92061" y="2038519"/>
            <a:ext cx="7267515" cy="1356398"/>
          </a:xfrm>
          <a:prstGeom prst="roundRect">
            <a:avLst/>
          </a:prstGeom>
          <a:solidFill>
            <a:srgbClr val="F3E2D3"/>
          </a:solidFill>
          <a:effectLst>
            <a:glow rad="63500">
              <a:schemeClr val="accent3">
                <a:satMod val="175000"/>
                <a:alpha val="40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Walking/Running between </a:t>
            </a:r>
            <a:r>
              <a:rPr lang="en-ZA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Safa</a:t>
            </a:r>
            <a:r>
              <a:rPr lang="en-ZA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 and </a:t>
            </a:r>
            <a:r>
              <a:rPr lang="en-ZA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Marwah</a:t>
            </a:r>
            <a:r>
              <a:rPr lang="en-ZA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.</a:t>
            </a:r>
            <a:endParaRPr lang="en-ZA" sz="4400" dirty="0">
              <a:latin typeface="Abadi" panose="020B0604020104020204" pitchFamily="34" charset="0"/>
            </a:endParaRPr>
          </a:p>
        </p:txBody>
      </p:sp>
      <p:pic>
        <p:nvPicPr>
          <p:cNvPr id="7" name="Picture 6" descr="A picture containing indoor, building, standing, person&#10;&#10;Description automatically generated">
            <a:extLst>
              <a:ext uri="{FF2B5EF4-FFF2-40B4-BE49-F238E27FC236}">
                <a16:creationId xmlns:a16="http://schemas.microsoft.com/office/drawing/2014/main" id="{8048BBDC-2FF1-402D-9F6F-2D866399CD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10" t="30146" r="4579" b="8453"/>
          <a:stretch/>
        </p:blipFill>
        <p:spPr>
          <a:xfrm>
            <a:off x="7573929" y="3463084"/>
            <a:ext cx="4052384" cy="32583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 descr="A picture containing building, bridge, green, water&#10;&#10;Description automatically generated">
            <a:extLst>
              <a:ext uri="{FF2B5EF4-FFF2-40B4-BE49-F238E27FC236}">
                <a16:creationId xmlns:a16="http://schemas.microsoft.com/office/drawing/2014/main" id="{6C1F421B-0108-4F50-9255-B19AF13467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990" y="3420122"/>
            <a:ext cx="3915053" cy="327553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5" name="Picture 14" descr="A close up of a stone building&#10;&#10;Description automatically generated">
            <a:extLst>
              <a:ext uri="{FF2B5EF4-FFF2-40B4-BE49-F238E27FC236}">
                <a16:creationId xmlns:a16="http://schemas.microsoft.com/office/drawing/2014/main" id="{81E11103-C49D-467F-86FB-C3CAED83FF5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6"/>
          <a:stretch/>
        </p:blipFill>
        <p:spPr>
          <a:xfrm>
            <a:off x="7549562" y="25206"/>
            <a:ext cx="4052384" cy="3394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8956844-6850-4945-8532-47F94AAE1E6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00" t="23485" r="19421" b="40195"/>
          <a:stretch/>
        </p:blipFill>
        <p:spPr>
          <a:xfrm>
            <a:off x="9103948" y="2651"/>
            <a:ext cx="2522364" cy="11606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AF155672-5317-4588-8299-2DF3130015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094" y="97801"/>
            <a:ext cx="1158537" cy="1158537"/>
          </a:xfrm>
          <a:prstGeom prst="rect">
            <a:avLst/>
          </a:prstGeom>
        </p:spPr>
      </p:pic>
      <p:pic>
        <p:nvPicPr>
          <p:cNvPr id="17" name="Picture 16" descr="A picture containing building&#10;&#10;Description automatically generated">
            <a:extLst>
              <a:ext uri="{FF2B5EF4-FFF2-40B4-BE49-F238E27FC236}">
                <a16:creationId xmlns:a16="http://schemas.microsoft.com/office/drawing/2014/main" id="{6C1E3C0E-6F6A-4154-A975-C609924D7B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538" y="-76518"/>
            <a:ext cx="1332856" cy="1332856"/>
          </a:xfrm>
          <a:prstGeom prst="rect">
            <a:avLst/>
          </a:prstGeom>
        </p:spPr>
      </p:pic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25CB19F0-87C4-4BA5-92A6-A6A510222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www.madrasahteacher.wordpress.com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4162302B-51AC-4AA2-A216-DC51B3AB5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E233-5BB7-4A59-BCB3-695CF3877488}" type="slidenum">
              <a:rPr lang="en-ZA" smtClean="0"/>
              <a:t>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86414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123D96-750A-43E2-9CD9-C9015FBDF5DF}"/>
              </a:ext>
            </a:extLst>
          </p:cNvPr>
          <p:cNvSpPr txBox="1"/>
          <p:nvPr/>
        </p:nvSpPr>
        <p:spPr>
          <a:xfrm>
            <a:off x="4015047" y="102629"/>
            <a:ext cx="3399317" cy="970359"/>
          </a:xfrm>
          <a:prstGeom prst="hexagon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softEdge rad="31750"/>
          </a:effectLst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ZA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IHRAAM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3F256DC-E5F9-474C-A200-A2900C40AD4E}"/>
              </a:ext>
            </a:extLst>
          </p:cNvPr>
          <p:cNvSpPr/>
          <p:nvPr/>
        </p:nvSpPr>
        <p:spPr>
          <a:xfrm>
            <a:off x="978896" y="2103918"/>
            <a:ext cx="10090500" cy="4528941"/>
          </a:xfrm>
          <a:prstGeom prst="roundRect">
            <a:avLst/>
          </a:prstGeom>
          <a:solidFill>
            <a:srgbClr val="F6B319"/>
          </a:solidFill>
          <a:effectLst>
            <a:glow rad="63500">
              <a:schemeClr val="accent2">
                <a:satMod val="175000"/>
                <a:alpha val="40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r>
              <a:rPr lang="en-ZA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A state in which a person is in before entering Makkah where certain actions are not allowed. Men wear 2 white sheets. </a:t>
            </a:r>
          </a:p>
          <a:p>
            <a:endParaRPr lang="en-ZA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badi" panose="020B0604020104020204" pitchFamily="34" charset="0"/>
            </a:endParaRPr>
          </a:p>
          <a:p>
            <a:r>
              <a:rPr lang="en-ZA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Women do not have a specific type of clothing 			to wear.</a:t>
            </a:r>
            <a:endParaRPr lang="en-ZA" sz="3600" dirty="0">
              <a:latin typeface="Abadi" panose="020B060402010402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1CED8C4-54B0-4442-AA9B-F2A5C4949230}"/>
              </a:ext>
            </a:extLst>
          </p:cNvPr>
          <p:cNvCxnSpPr/>
          <p:nvPr/>
        </p:nvCxnSpPr>
        <p:spPr>
          <a:xfrm>
            <a:off x="6024146" y="1072988"/>
            <a:ext cx="0" cy="914281"/>
          </a:xfrm>
          <a:prstGeom prst="straightConnector1">
            <a:avLst/>
          </a:prstGeom>
          <a:ln w="762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1E6FC5AC-5E1B-4387-873E-5B15F2F85E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8673" y="-213064"/>
            <a:ext cx="1939772" cy="1939772"/>
          </a:xfrm>
          <a:prstGeom prst="rect">
            <a:avLst/>
          </a:prstGeom>
        </p:spPr>
      </p:pic>
      <p:pic>
        <p:nvPicPr>
          <p:cNvPr id="6" name="Picture 5" descr="A picture containing light&#10;&#10;Description automatically generated">
            <a:extLst>
              <a:ext uri="{FF2B5EF4-FFF2-40B4-BE49-F238E27FC236}">
                <a16:creationId xmlns:a16="http://schemas.microsoft.com/office/drawing/2014/main" id="{83B351E5-07D7-422B-8394-B652CE6CBB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93" t="20971"/>
          <a:stretch/>
        </p:blipFill>
        <p:spPr>
          <a:xfrm>
            <a:off x="5909222" y="3474968"/>
            <a:ext cx="1505142" cy="30350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1EA567-1B31-43C4-85A8-3F19F3EF73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904" y="51711"/>
            <a:ext cx="3231143" cy="1805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 descr="A picture containing building&#10;&#10;Description automatically generated">
            <a:extLst>
              <a:ext uri="{FF2B5EF4-FFF2-40B4-BE49-F238E27FC236}">
                <a16:creationId xmlns:a16="http://schemas.microsoft.com/office/drawing/2014/main" id="{1510696B-663B-4B5F-8C39-0F34FE877D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981" y="-214375"/>
            <a:ext cx="1332856" cy="1332856"/>
          </a:xfrm>
          <a:prstGeom prst="rect">
            <a:avLst/>
          </a:prstGeom>
        </p:spPr>
      </p:pic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E701AB7C-9467-40DD-B88E-7BBB8C411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www.madrasahteacher.wordpress.com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E6B0C776-E0AE-4B97-B274-A72A0FF77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E233-5BB7-4A59-BCB3-695CF3877488}" type="slidenum">
              <a:rPr lang="en-ZA" smtClean="0"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5433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AD7D63E-8969-43D1-81E4-1439101E6472}"/>
              </a:ext>
            </a:extLst>
          </p:cNvPr>
          <p:cNvSpPr txBox="1"/>
          <p:nvPr/>
        </p:nvSpPr>
        <p:spPr>
          <a:xfrm>
            <a:off x="3467610" y="125840"/>
            <a:ext cx="3399317" cy="970359"/>
          </a:xfrm>
          <a:prstGeom prst="hexagon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softEdge rad="31750"/>
          </a:effectLst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ZA" sz="4400" dirty="0">
                <a:ln w="0"/>
                <a:solidFill>
                  <a:srgbClr val="F3E2D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TALBIYAH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9E09C4F-3146-4BD4-9812-96AC42C2700B}"/>
              </a:ext>
            </a:extLst>
          </p:cNvPr>
          <p:cNvCxnSpPr/>
          <p:nvPr/>
        </p:nvCxnSpPr>
        <p:spPr>
          <a:xfrm>
            <a:off x="5264923" y="1096199"/>
            <a:ext cx="0" cy="914281"/>
          </a:xfrm>
          <a:prstGeom prst="straightConnector1">
            <a:avLst/>
          </a:prstGeom>
          <a:ln w="762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F55CB00-2006-44FE-A94A-205C6997AFAD}"/>
              </a:ext>
            </a:extLst>
          </p:cNvPr>
          <p:cNvSpPr/>
          <p:nvPr/>
        </p:nvSpPr>
        <p:spPr>
          <a:xfrm>
            <a:off x="550426" y="2066558"/>
            <a:ext cx="10493392" cy="1679819"/>
          </a:xfrm>
          <a:prstGeom prst="roundRect">
            <a:avLst/>
          </a:prstGeom>
          <a:solidFill>
            <a:srgbClr val="F3E2D3"/>
          </a:solidFill>
          <a:effectLst>
            <a:glow rad="63500">
              <a:schemeClr val="accent3">
                <a:satMod val="175000"/>
                <a:alpha val="40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A </a:t>
            </a:r>
            <a:r>
              <a:rPr lang="en-ZA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dua</a:t>
            </a:r>
            <a:r>
              <a:rPr lang="en-ZA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 that the people on Hajj read often which means “I am present, Oh Allah”</a:t>
            </a:r>
            <a:endParaRPr lang="en-ZA" sz="4400" dirty="0">
              <a:latin typeface="Abadi" panose="020B0604020104020204" pitchFamily="34" charset="0"/>
            </a:endParaRP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5DCD2A4A-1E11-4EE9-9B78-09CA0031E1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0" b="72168"/>
          <a:stretch/>
        </p:blipFill>
        <p:spPr>
          <a:xfrm>
            <a:off x="2721735" y="3994921"/>
            <a:ext cx="6150774" cy="211288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2853C8BD-4FA8-42B0-A2B0-FDB8D038E7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8673" y="-62144"/>
            <a:ext cx="1939772" cy="1939772"/>
          </a:xfrm>
          <a:prstGeom prst="rect">
            <a:avLst/>
          </a:prstGeom>
        </p:spPr>
      </p:pic>
      <p:pic>
        <p:nvPicPr>
          <p:cNvPr id="14" name="Picture 1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BDE58B0B-9B60-4677-B0EA-F6A6F1E0A1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981" y="-214375"/>
            <a:ext cx="1332856" cy="1332856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19AEB1-B180-4568-BF6E-FB5F1BD57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www.madrasahteacher.wordpress.com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20F5E7-F893-45D6-87DB-76BE548B7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E233-5BB7-4A59-BCB3-695CF3877488}" type="slidenum">
              <a:rPr lang="en-ZA" smtClean="0"/>
              <a:t>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33053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123D96-750A-43E2-9CD9-C9015FBDF5DF}"/>
              </a:ext>
            </a:extLst>
          </p:cNvPr>
          <p:cNvSpPr txBox="1"/>
          <p:nvPr/>
        </p:nvSpPr>
        <p:spPr>
          <a:xfrm>
            <a:off x="3712939" y="0"/>
            <a:ext cx="3822132" cy="962918"/>
          </a:xfrm>
          <a:prstGeom prst="hexagon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softEdge rad="31750"/>
          </a:effectLst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ZA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JAMARAAT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3F256DC-E5F9-474C-A200-A2900C40AD4E}"/>
              </a:ext>
            </a:extLst>
          </p:cNvPr>
          <p:cNvSpPr/>
          <p:nvPr/>
        </p:nvSpPr>
        <p:spPr>
          <a:xfrm>
            <a:off x="781241" y="1841071"/>
            <a:ext cx="9685528" cy="1914184"/>
          </a:xfrm>
          <a:prstGeom prst="roundRect">
            <a:avLst/>
          </a:prstGeom>
          <a:solidFill>
            <a:srgbClr val="CC9900"/>
          </a:solidFill>
          <a:effectLst>
            <a:glow rad="63500">
              <a:schemeClr val="accent5">
                <a:satMod val="175000"/>
                <a:alpha val="40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The 3 Pillars in Mina which are stoned by the people on Hajj that take the place of </a:t>
            </a:r>
            <a:r>
              <a:rPr lang="en-ZA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Shaytaan</a:t>
            </a:r>
            <a:r>
              <a:rPr lang="en-ZA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 which Ibrahim </a:t>
            </a:r>
            <a:r>
              <a:rPr lang="en-ZA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Alayhis</a:t>
            </a:r>
            <a:r>
              <a:rPr lang="en-ZA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 Salaam stoned.</a:t>
            </a:r>
            <a:endParaRPr lang="en-ZA" sz="3600" dirty="0">
              <a:latin typeface="Abadi" panose="020B060402010402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1CED8C4-54B0-4442-AA9B-F2A5C4949230}"/>
              </a:ext>
            </a:extLst>
          </p:cNvPr>
          <p:cNvCxnSpPr/>
          <p:nvPr/>
        </p:nvCxnSpPr>
        <p:spPr>
          <a:xfrm>
            <a:off x="5737546" y="962918"/>
            <a:ext cx="0" cy="914281"/>
          </a:xfrm>
          <a:prstGeom prst="straightConnector1">
            <a:avLst/>
          </a:prstGeom>
          <a:ln w="762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person standing in a room&#10;&#10;Description automatically generated">
            <a:extLst>
              <a:ext uri="{FF2B5EF4-FFF2-40B4-BE49-F238E27FC236}">
                <a16:creationId xmlns:a16="http://schemas.microsoft.com/office/drawing/2014/main" id="{20A97D19-2350-4F8B-887C-9A147B7674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0" r="11286"/>
          <a:stretch/>
        </p:blipFill>
        <p:spPr>
          <a:xfrm>
            <a:off x="4161207" y="3755255"/>
            <a:ext cx="3689073" cy="30825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BEE613BD-A1C8-4A25-88E6-516CB3F7D7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873" y="-98701"/>
            <a:ext cx="1939772" cy="1939772"/>
          </a:xfrm>
          <a:prstGeom prst="rect">
            <a:avLst/>
          </a:prstGeom>
        </p:spPr>
      </p:pic>
      <p:pic>
        <p:nvPicPr>
          <p:cNvPr id="14" name="Picture 1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80B2757E-3B93-4446-9BB0-68DB96FAC9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981" y="-214375"/>
            <a:ext cx="1332856" cy="1332856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BF1429-4764-4D0E-AAA1-D389516CB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www.madrasahteacher.wordpress.com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833ADD-1CF2-4CDC-83FF-B37D5C80F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E233-5BB7-4A59-BCB3-695CF3877488}" type="slidenum">
              <a:rPr lang="en-ZA" smtClean="0"/>
              <a:t>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57440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AD7D63E-8969-43D1-81E4-1439101E6472}"/>
              </a:ext>
            </a:extLst>
          </p:cNvPr>
          <p:cNvSpPr txBox="1"/>
          <p:nvPr/>
        </p:nvSpPr>
        <p:spPr>
          <a:xfrm>
            <a:off x="1767951" y="80763"/>
            <a:ext cx="3399317" cy="970359"/>
          </a:xfrm>
          <a:prstGeom prst="hexagon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softEdge rad="31750"/>
          </a:effectLst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ZA" sz="4400" dirty="0">
                <a:ln w="0"/>
                <a:solidFill>
                  <a:srgbClr val="F3E2D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MINA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9E09C4F-3146-4BD4-9812-96AC42C2700B}"/>
              </a:ext>
            </a:extLst>
          </p:cNvPr>
          <p:cNvCxnSpPr/>
          <p:nvPr/>
        </p:nvCxnSpPr>
        <p:spPr>
          <a:xfrm>
            <a:off x="3595921" y="1051122"/>
            <a:ext cx="0" cy="914281"/>
          </a:xfrm>
          <a:prstGeom prst="straightConnector1">
            <a:avLst/>
          </a:prstGeom>
          <a:ln w="762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F55CB00-2006-44FE-A94A-205C6997AFAD}"/>
              </a:ext>
            </a:extLst>
          </p:cNvPr>
          <p:cNvSpPr/>
          <p:nvPr/>
        </p:nvSpPr>
        <p:spPr>
          <a:xfrm>
            <a:off x="88534" y="1965403"/>
            <a:ext cx="6942555" cy="3817238"/>
          </a:xfrm>
          <a:prstGeom prst="roundRect">
            <a:avLst/>
          </a:prstGeom>
          <a:solidFill>
            <a:srgbClr val="F3E2D3"/>
          </a:solidFill>
          <a:effectLst>
            <a:glow rad="63500">
              <a:schemeClr val="accent3">
                <a:satMod val="175000"/>
                <a:alpha val="40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A tent city which is 6km from Makkah where people on Hajj spend Day 1, 3, 4 and 5 completing various actions. The </a:t>
            </a:r>
            <a:r>
              <a:rPr lang="en-ZA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Jamaraat</a:t>
            </a:r>
            <a:r>
              <a:rPr lang="en-ZA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 are in Mina.</a:t>
            </a:r>
            <a:endParaRPr lang="en-ZA" sz="4000" dirty="0">
              <a:latin typeface="Abadi" panose="020B0604020104020204" pitchFamily="34" charset="0"/>
            </a:endParaRPr>
          </a:p>
        </p:txBody>
      </p:sp>
      <p:pic>
        <p:nvPicPr>
          <p:cNvPr id="3" name="Picture 2" descr="A large crowd of people&#10;&#10;Description automatically generated">
            <a:extLst>
              <a:ext uri="{FF2B5EF4-FFF2-40B4-BE49-F238E27FC236}">
                <a16:creationId xmlns:a16="http://schemas.microsoft.com/office/drawing/2014/main" id="{8D0178C1-B47E-46C3-9FF6-656FF36501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0000"/>
          <a:stretch/>
        </p:blipFill>
        <p:spPr>
          <a:xfrm>
            <a:off x="7984078" y="135117"/>
            <a:ext cx="2824049" cy="15092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A picture containing mountain, outdoor, fence, building&#10;&#10;Description automatically generated">
            <a:extLst>
              <a:ext uri="{FF2B5EF4-FFF2-40B4-BE49-F238E27FC236}">
                <a16:creationId xmlns:a16="http://schemas.microsoft.com/office/drawing/2014/main" id="{FA66D30B-7348-49CF-9FF8-FBBF011C81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798" y="4542037"/>
            <a:ext cx="4141701" cy="21808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 descr="A row of buildings&#10;&#10;Description automatically generated">
            <a:extLst>
              <a:ext uri="{FF2B5EF4-FFF2-40B4-BE49-F238E27FC236}">
                <a16:creationId xmlns:a16="http://schemas.microsoft.com/office/drawing/2014/main" id="{D2FE2A19-1C45-4C46-B998-AED028E1293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1"/>
          <a:stretch/>
        </p:blipFill>
        <p:spPr>
          <a:xfrm>
            <a:off x="7829797" y="1775533"/>
            <a:ext cx="4141701" cy="27698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985E74C6-1AB3-4AAD-9CA2-A2BE537C60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6597" y="0"/>
            <a:ext cx="1431156" cy="1431156"/>
          </a:xfrm>
          <a:prstGeom prst="rect">
            <a:avLst/>
          </a:prstGeom>
        </p:spPr>
      </p:pic>
      <p:pic>
        <p:nvPicPr>
          <p:cNvPr id="15" name="Picture 14" descr="A picture containing building&#10;&#10;Description automatically generated">
            <a:extLst>
              <a:ext uri="{FF2B5EF4-FFF2-40B4-BE49-F238E27FC236}">
                <a16:creationId xmlns:a16="http://schemas.microsoft.com/office/drawing/2014/main" id="{4932911A-61EA-4D04-B731-369FD3C229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981" y="-214375"/>
            <a:ext cx="1332856" cy="1332856"/>
          </a:xfrm>
          <a:prstGeom prst="rect">
            <a:avLst/>
          </a:prstGeom>
        </p:spPr>
      </p:pic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9EA9B0B4-F0B4-4409-880D-7384DB724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www.madrasahteacher.wordpress.com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2E11107D-C300-46BB-98DA-5A65BD117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E233-5BB7-4A59-BCB3-695CF3877488}" type="slidenum">
              <a:rPr lang="en-ZA" smtClean="0"/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72694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123D96-750A-43E2-9CD9-C9015FBDF5DF}"/>
              </a:ext>
            </a:extLst>
          </p:cNvPr>
          <p:cNvSpPr txBox="1"/>
          <p:nvPr/>
        </p:nvSpPr>
        <p:spPr>
          <a:xfrm>
            <a:off x="3805296" y="40758"/>
            <a:ext cx="3822132" cy="962918"/>
          </a:xfrm>
          <a:prstGeom prst="hexagon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softEdge rad="31750"/>
          </a:effectLst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ZA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ARAFAH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3F256DC-E5F9-474C-A200-A2900C40AD4E}"/>
              </a:ext>
            </a:extLst>
          </p:cNvPr>
          <p:cNvSpPr/>
          <p:nvPr/>
        </p:nvSpPr>
        <p:spPr>
          <a:xfrm>
            <a:off x="195313" y="1917957"/>
            <a:ext cx="11585354" cy="2277435"/>
          </a:xfrm>
          <a:prstGeom prst="roundRect">
            <a:avLst/>
          </a:prstGeom>
          <a:solidFill>
            <a:srgbClr val="F6B319"/>
          </a:solidFill>
          <a:effectLst>
            <a:glow rad="63500">
              <a:schemeClr val="accent2">
                <a:satMod val="175000"/>
                <a:alpha val="40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ZA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Arafah</a:t>
            </a:r>
            <a:r>
              <a:rPr lang="en-ZA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 is the blessed area where people on Hajj spend the main day of Hajj. Spending time in </a:t>
            </a:r>
            <a:r>
              <a:rPr lang="en-ZA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Arafah</a:t>
            </a:r>
            <a:r>
              <a:rPr lang="en-ZA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 is compulsory on Hajj. This is the 9</a:t>
            </a:r>
            <a:r>
              <a:rPr lang="en-ZA" sz="3200" baseline="30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th</a:t>
            </a:r>
            <a:r>
              <a:rPr lang="en-ZA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 of </a:t>
            </a:r>
            <a:r>
              <a:rPr lang="en-ZA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Zul</a:t>
            </a:r>
            <a:r>
              <a:rPr lang="en-ZA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 </a:t>
            </a:r>
            <a:r>
              <a:rPr lang="en-ZA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Hijjah</a:t>
            </a:r>
            <a:r>
              <a:rPr lang="en-ZA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 / Day 2. The main act of worship they carry out here is </a:t>
            </a:r>
            <a:r>
              <a:rPr lang="en-ZA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Dua</a:t>
            </a:r>
            <a:r>
              <a:rPr lang="en-ZA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.</a:t>
            </a:r>
            <a:endParaRPr lang="en-ZA" sz="3200" dirty="0">
              <a:latin typeface="Abadi" panose="020B060402010402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1CED8C4-54B0-4442-AA9B-F2A5C4949230}"/>
              </a:ext>
            </a:extLst>
          </p:cNvPr>
          <p:cNvCxnSpPr/>
          <p:nvPr/>
        </p:nvCxnSpPr>
        <p:spPr>
          <a:xfrm>
            <a:off x="5774714" y="1003676"/>
            <a:ext cx="0" cy="914281"/>
          </a:xfrm>
          <a:prstGeom prst="straightConnector1">
            <a:avLst/>
          </a:prstGeom>
          <a:ln w="762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close up of a desert road&#10;&#10;Description automatically generated">
            <a:extLst>
              <a:ext uri="{FF2B5EF4-FFF2-40B4-BE49-F238E27FC236}">
                <a16:creationId xmlns:a16="http://schemas.microsoft.com/office/drawing/2014/main" id="{B722331A-C611-4DA1-A2BB-347A0331DA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833" y="3702830"/>
            <a:ext cx="4563121" cy="2892928"/>
          </a:xfrm>
          <a:prstGeom prst="rect">
            <a:avLst/>
          </a:prstGeom>
        </p:spPr>
      </p:pic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0EB8AE75-BE27-4310-AC3E-ADAF984A3D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6025" y="-14295"/>
            <a:ext cx="1556167" cy="1556167"/>
          </a:xfrm>
          <a:prstGeom prst="rect">
            <a:avLst/>
          </a:prstGeom>
        </p:spPr>
      </p:pic>
      <p:pic>
        <p:nvPicPr>
          <p:cNvPr id="15" name="Picture 14" descr="A picture containing building&#10;&#10;Description automatically generated">
            <a:extLst>
              <a:ext uri="{FF2B5EF4-FFF2-40B4-BE49-F238E27FC236}">
                <a16:creationId xmlns:a16="http://schemas.microsoft.com/office/drawing/2014/main" id="{973F98F4-DE89-4B83-949D-0FD58AFEBA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981" y="-214375"/>
            <a:ext cx="1332856" cy="1332856"/>
          </a:xfrm>
          <a:prstGeom prst="rect">
            <a:avLst/>
          </a:prstGeom>
        </p:spPr>
      </p:pic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5C4AE241-1006-4BCA-8C26-5D65D5172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www.madrasahteacher.wordpress.com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7B81E7A-A04F-4193-BBD6-AB0C9D16A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E233-5BB7-4A59-BCB3-695CF3877488}" type="slidenum">
              <a:rPr lang="en-ZA" smtClean="0"/>
              <a:t>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58705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123D96-750A-43E2-9CD9-C9015FBDF5DF}"/>
              </a:ext>
            </a:extLst>
          </p:cNvPr>
          <p:cNvSpPr txBox="1"/>
          <p:nvPr/>
        </p:nvSpPr>
        <p:spPr>
          <a:xfrm>
            <a:off x="3318558" y="120373"/>
            <a:ext cx="4954301" cy="955477"/>
          </a:xfrm>
          <a:prstGeom prst="hexagon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softEdge rad="31750"/>
          </a:effectLst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ZA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MUZDALIFAH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3F256DC-E5F9-474C-A200-A2900C40AD4E}"/>
              </a:ext>
            </a:extLst>
          </p:cNvPr>
          <p:cNvSpPr/>
          <p:nvPr/>
        </p:nvSpPr>
        <p:spPr>
          <a:xfrm>
            <a:off x="195313" y="2007893"/>
            <a:ext cx="11585354" cy="2277435"/>
          </a:xfrm>
          <a:prstGeom prst="roundRect">
            <a:avLst/>
          </a:prstGeom>
          <a:solidFill>
            <a:srgbClr val="F6B319"/>
          </a:solidFill>
          <a:effectLst>
            <a:glow rad="63500">
              <a:schemeClr val="accent2">
                <a:satMod val="175000"/>
                <a:alpha val="40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ZA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Muzdalifah</a:t>
            </a:r>
            <a:r>
              <a:rPr lang="en-ZA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 is the blessed area where people on Hajj spend the night of 9</a:t>
            </a:r>
            <a:r>
              <a:rPr lang="en-ZA" sz="3200" baseline="30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th</a:t>
            </a:r>
            <a:r>
              <a:rPr lang="en-ZA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 </a:t>
            </a:r>
            <a:r>
              <a:rPr lang="en-ZA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Zul</a:t>
            </a:r>
            <a:r>
              <a:rPr lang="en-ZA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 </a:t>
            </a:r>
            <a:r>
              <a:rPr lang="en-ZA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Hijjah</a:t>
            </a:r>
            <a:r>
              <a:rPr lang="en-ZA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 (before 10</a:t>
            </a:r>
            <a:r>
              <a:rPr lang="en-ZA" sz="3200" baseline="30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th</a:t>
            </a:r>
            <a:r>
              <a:rPr lang="en-ZA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) to collect the stones they need to stone the </a:t>
            </a:r>
            <a:r>
              <a:rPr lang="en-ZA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Shaytaan</a:t>
            </a:r>
            <a:r>
              <a:rPr lang="en-ZA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</a:rPr>
              <a:t>. They sleep in the open area under the stars.</a:t>
            </a:r>
            <a:endParaRPr lang="en-ZA" sz="3200" dirty="0">
              <a:latin typeface="Abadi" panose="020B060402010402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1CED8C4-54B0-4442-AA9B-F2A5C4949230}"/>
              </a:ext>
            </a:extLst>
          </p:cNvPr>
          <p:cNvCxnSpPr/>
          <p:nvPr/>
        </p:nvCxnSpPr>
        <p:spPr>
          <a:xfrm>
            <a:off x="5779692" y="1084731"/>
            <a:ext cx="0" cy="914281"/>
          </a:xfrm>
          <a:prstGeom prst="straightConnector1">
            <a:avLst/>
          </a:prstGeom>
          <a:ln w="762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0EB8AE75-BE27-4310-AC3E-ADAF984A3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6025" y="-14295"/>
            <a:ext cx="1556167" cy="1556167"/>
          </a:xfrm>
          <a:prstGeom prst="rect">
            <a:avLst/>
          </a:prstGeom>
        </p:spPr>
      </p:pic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8148FDE6-04D2-4EA2-BD0E-DAAA1536E23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40"/>
          <a:stretch/>
        </p:blipFill>
        <p:spPr>
          <a:xfrm>
            <a:off x="2961534" y="4375264"/>
            <a:ext cx="5907253" cy="2441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A picture containing building&#10;&#10;Description automatically generated">
            <a:extLst>
              <a:ext uri="{FF2B5EF4-FFF2-40B4-BE49-F238E27FC236}">
                <a16:creationId xmlns:a16="http://schemas.microsoft.com/office/drawing/2014/main" id="{9BF39AA5-9271-49F4-A60B-F41DE17CE2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981" y="-214375"/>
            <a:ext cx="1332856" cy="1332856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DC22A5A-46CC-4EAE-8728-420331FA0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www.madrasahteacher.wordpress.com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BB590D9-78EB-485D-AD7E-46A0BE632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E233-5BB7-4A59-BCB3-695CF3877488}" type="slidenum">
              <a:rPr lang="en-ZA" smtClean="0"/>
              <a:t>10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2830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0EB8AE75-BE27-4310-AC3E-ADAF984A3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099" y="3372857"/>
            <a:ext cx="2983493" cy="2983493"/>
          </a:xfrm>
          <a:prstGeom prst="rect">
            <a:avLst/>
          </a:prstGeom>
        </p:spPr>
      </p:pic>
      <p:pic>
        <p:nvPicPr>
          <p:cNvPr id="10" name="Picture 9" descr="A picture containing building&#10;&#10;Description automatically generated">
            <a:extLst>
              <a:ext uri="{FF2B5EF4-FFF2-40B4-BE49-F238E27FC236}">
                <a16:creationId xmlns:a16="http://schemas.microsoft.com/office/drawing/2014/main" id="{9BF39AA5-9271-49F4-A60B-F41DE17CE2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981" y="-214375"/>
            <a:ext cx="1332856" cy="1332856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DC22A5A-46CC-4EAE-8728-420331FA0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www.madrasahteacher.wordpress.com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BB590D9-78EB-485D-AD7E-46A0BE632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4E233-5BB7-4A59-BCB3-695CF3877488}" type="slidenum">
              <a:rPr lang="en-ZA" smtClean="0"/>
              <a:t>11</a:t>
            </a:fld>
            <a:endParaRPr lang="en-Z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EE58BD-E8F0-41A9-8A95-4563C1032A7B}"/>
              </a:ext>
            </a:extLst>
          </p:cNvPr>
          <p:cNvSpPr txBox="1"/>
          <p:nvPr/>
        </p:nvSpPr>
        <p:spPr>
          <a:xfrm>
            <a:off x="1066801" y="1336210"/>
            <a:ext cx="10696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i="1" dirty="0">
                <a:latin typeface="Abadi" panose="020B0604020104020204" pitchFamily="34" charset="0"/>
              </a:rPr>
              <a:t>This summary of the terminologies of Hajj was created by Madrasah Teacher.</a:t>
            </a:r>
          </a:p>
          <a:p>
            <a:endParaRPr lang="en-ZA" sz="2400" i="1" dirty="0">
              <a:latin typeface="Abadi" panose="020B0604020104020204" pitchFamily="34" charset="0"/>
            </a:endParaRPr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2D72E3FC-AC85-4A6F-BE64-C253AFE6F3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966" y="2249758"/>
            <a:ext cx="333182" cy="333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4FBBBF5-1155-459F-8BF0-2FB3D48A5B70}"/>
              </a:ext>
            </a:extLst>
          </p:cNvPr>
          <p:cNvSpPr txBox="1"/>
          <p:nvPr/>
        </p:nvSpPr>
        <p:spPr>
          <a:xfrm>
            <a:off x="3400148" y="2249758"/>
            <a:ext cx="3953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>
                <a:latin typeface="Abadi" panose="020B0604020104020204" pitchFamily="34" charset="0"/>
              </a:rPr>
              <a:t>www.madrasahteacher.wordpress.com</a:t>
            </a:r>
          </a:p>
        </p:txBody>
      </p:sp>
      <p:pic>
        <p:nvPicPr>
          <p:cNvPr id="15" name="Picture 14" descr="A picture containing graphics, drawing&#10;&#10;Description automatically generated">
            <a:extLst>
              <a:ext uri="{FF2B5EF4-FFF2-40B4-BE49-F238E27FC236}">
                <a16:creationId xmlns:a16="http://schemas.microsoft.com/office/drawing/2014/main" id="{A6B921B4-51D5-46F9-9A9E-F86ADA3384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967" y="2734209"/>
            <a:ext cx="333182" cy="33318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F27D704-6EC0-4126-83DD-0DEB60199F38}"/>
              </a:ext>
            </a:extLst>
          </p:cNvPr>
          <p:cNvSpPr txBox="1"/>
          <p:nvPr/>
        </p:nvSpPr>
        <p:spPr>
          <a:xfrm>
            <a:off x="3400149" y="2734209"/>
            <a:ext cx="2257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>
                <a:latin typeface="Abadi" panose="020B0604020104020204" pitchFamily="34" charset="0"/>
              </a:rPr>
              <a:t>@madrasahteacher</a:t>
            </a:r>
          </a:p>
        </p:txBody>
      </p:sp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id="{76AF7E2B-68A3-4D21-AB27-5004DFCF85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209" y="3182510"/>
            <a:ext cx="380695" cy="380695"/>
          </a:xfrm>
          <a:prstGeom prst="rect">
            <a:avLst/>
          </a:prstGeom>
        </p:spPr>
      </p:pic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6CA7A65A-9B4C-4398-A4DC-A66ADCD6E6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966" y="3717476"/>
            <a:ext cx="380695" cy="38069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B72938B-3F0E-4930-9DCE-D656B6ED7F83}"/>
              </a:ext>
            </a:extLst>
          </p:cNvPr>
          <p:cNvSpPr txBox="1"/>
          <p:nvPr/>
        </p:nvSpPr>
        <p:spPr>
          <a:xfrm>
            <a:off x="3423904" y="3193873"/>
            <a:ext cx="2257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>
                <a:latin typeface="Abadi" panose="020B0604020104020204" pitchFamily="34" charset="0"/>
              </a:rPr>
              <a:t>@madrasahteacher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0E3C9CB-5F3B-4C22-A61A-31B8C054E92C}"/>
              </a:ext>
            </a:extLst>
          </p:cNvPr>
          <p:cNvSpPr txBox="1"/>
          <p:nvPr/>
        </p:nvSpPr>
        <p:spPr>
          <a:xfrm>
            <a:off x="3447661" y="3717476"/>
            <a:ext cx="2257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>
                <a:latin typeface="Abadi" panose="020B0604020104020204" pitchFamily="34" charset="0"/>
              </a:rPr>
              <a:t>+27 78 696 4868</a:t>
            </a:r>
          </a:p>
        </p:txBody>
      </p:sp>
    </p:spTree>
    <p:extLst>
      <p:ext uri="{BB962C8B-B14F-4D97-AF65-F5344CB8AC3E}">
        <p14:creationId xmlns:p14="http://schemas.microsoft.com/office/powerpoint/2010/main" val="3320308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417</Words>
  <Application>Microsoft Office PowerPoint</Application>
  <PresentationFormat>Widescreen</PresentationFormat>
  <Paragraphs>52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Abadi</vt:lpstr>
      <vt:lpstr>AGA Arabesque</vt:lpstr>
      <vt:lpstr>Arial</vt:lpstr>
      <vt:lpstr>Calibri</vt:lpstr>
      <vt:lpstr>Calibri Light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Madrasah Teacher</dc:creator>
  <cp:lastModifiedBy>Madrasah Teacher</cp:lastModifiedBy>
  <cp:revision>22</cp:revision>
  <dcterms:created xsi:type="dcterms:W3CDTF">2020-07-26T18:08:55Z</dcterms:created>
  <dcterms:modified xsi:type="dcterms:W3CDTF">2020-07-26T22:27:18Z</dcterms:modified>
</cp:coreProperties>
</file>